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32"/>
  </p:notesMasterIdLst>
  <p:sldIdLst>
    <p:sldId id="256" r:id="rId3"/>
    <p:sldId id="258" r:id="rId4"/>
    <p:sldId id="259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96" r:id="rId31"/>
  </p:sldIdLst>
  <p:sldSz cx="9144000" cy="5143500" type="screen16x9"/>
  <p:notesSz cx="6858000" cy="9144000"/>
  <p:embeddedFontLst>
    <p:embeddedFont>
      <p:font typeface="Advent Pro SemiBold" panose="020B0604020202020204" charset="0"/>
      <p:regular r:id="rId33"/>
      <p:bold r:id="rId34"/>
      <p:italic r:id="rId35"/>
      <p:boldItalic r:id="rId36"/>
    </p:embeddedFont>
    <p:embeddedFont>
      <p:font typeface="Amatic SC" panose="00000500000000000000" pitchFamily="2" charset="-79"/>
      <p:regular r:id="rId37"/>
      <p:bold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Fira Sans Extra Condensed Medium" panose="020B0604020202020204" charset="0"/>
      <p:regular r:id="rId43"/>
      <p:bold r:id="rId44"/>
      <p:italic r:id="rId45"/>
      <p:boldItalic r:id="rId46"/>
    </p:embeddedFont>
    <p:embeddedFont>
      <p:font typeface="Maven Pro" panose="020B0604020202020204" charset="0"/>
      <p:regular r:id="rId47"/>
      <p:bold r:id="rId48"/>
    </p:embeddedFont>
    <p:embeddedFont>
      <p:font typeface="Proxima Nova" panose="020B0604020202020204" charset="0"/>
      <p:regular r:id="rId49"/>
      <p:bold r:id="rId50"/>
      <p:italic r:id="rId51"/>
      <p:boldItalic r:id="rId52"/>
    </p:embeddedFont>
    <p:embeddedFont>
      <p:font typeface="Proxima Nova Semibold" panose="020B0604020202020204" charset="0"/>
      <p:regular r:id="rId53"/>
      <p:bold r:id="rId54"/>
      <p:boldItalic r:id="rId55"/>
    </p:embeddedFont>
    <p:embeddedFont>
      <p:font typeface="Roboto Medium" panose="02000000000000000000" pitchFamily="2" charset="0"/>
      <p:regular r:id="rId56"/>
      <p:bold r:id="rId57"/>
      <p:italic r:id="rId58"/>
      <p:boldItalic r:id="rId59"/>
    </p:embeddedFont>
    <p:embeddedFont>
      <p:font typeface="Share Tech" panose="020B0604020202020204" charset="0"/>
      <p:regular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D2EF1C7-3A08-4B58-98D8-608E85DC8553}">
  <a:tblStyle styleId="{3D2EF1C7-3A08-4B58-98D8-608E85DC85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020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7.fntdata"/><Relationship Id="rId21" Type="http://schemas.openxmlformats.org/officeDocument/2006/relationships/slide" Target="slides/slide19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font" Target="fonts/font23.fntdata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font" Target="fonts/font21.fntdata"/><Relationship Id="rId58" Type="http://schemas.openxmlformats.org/officeDocument/2006/relationships/font" Target="fonts/font26.fntdata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font" Target="fonts/font24.fntdata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1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59" Type="http://schemas.openxmlformats.org/officeDocument/2006/relationships/font" Target="fonts/font27.fntdata"/><Relationship Id="rId20" Type="http://schemas.openxmlformats.org/officeDocument/2006/relationships/slide" Target="slides/slide18.xml"/><Relationship Id="rId41" Type="http://schemas.openxmlformats.org/officeDocument/2006/relationships/font" Target="fonts/font9.fntdata"/><Relationship Id="rId54" Type="http://schemas.openxmlformats.org/officeDocument/2006/relationships/font" Target="fonts/font22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57" Type="http://schemas.openxmlformats.org/officeDocument/2006/relationships/font" Target="fonts/font2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Relationship Id="rId60" Type="http://schemas.openxmlformats.org/officeDocument/2006/relationships/font" Target="fonts/font28.fntdata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8421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3325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916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7186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84205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10866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806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6202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2170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5926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309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7716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9" r:id="rId4"/>
    <p:sldLayoutId id="2147483667" r:id="rId5"/>
    <p:sldLayoutId id="214748366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example.com/data?param1=value1&amp;param2=value2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435292" y="2804488"/>
            <a:ext cx="3918456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APIs and Data Analyst with Python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" dirty="0">
                <a:solidFill>
                  <a:schemeClr val="accent2"/>
                </a:solidFill>
              </a:rPr>
              <a:t>A</a:t>
            </a:r>
            <a:r>
              <a:rPr lang="en-US" dirty="0">
                <a:solidFill>
                  <a:schemeClr val="accent2"/>
                </a:solidFill>
              </a:rPr>
              <a:t>NALYST</a:t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WITH</a:t>
            </a:r>
            <a:r>
              <a:rPr lang="en-US" dirty="0">
                <a:solidFill>
                  <a:schemeClr val="accent2"/>
                </a:solidFill>
              </a:rPr>
              <a:t> PYTHON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800" dirty="0"/>
              <a:t>Introduction to the </a:t>
            </a:r>
            <a:r>
              <a:rPr lang="en-US" sz="2800" dirty="0" err="1"/>
              <a:t>OMDb</a:t>
            </a:r>
            <a:r>
              <a:rPr lang="en-US" sz="2800" dirty="0"/>
              <a:t> API - The Open Movie Database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400" b="1" dirty="0"/>
              <a:t>The </a:t>
            </a:r>
            <a:r>
              <a:rPr lang="en-US" sz="2400" b="1" dirty="0" err="1"/>
              <a:t>OMDb</a:t>
            </a:r>
            <a:r>
              <a:rPr lang="en-US" sz="2400" b="1" dirty="0"/>
              <a:t> API </a:t>
            </a:r>
            <a:r>
              <a:rPr lang="en-US" sz="2400" dirty="0"/>
              <a:t>is a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RESTful</a:t>
            </a:r>
            <a:r>
              <a:rPr lang="en-US" sz="2400" dirty="0"/>
              <a:t> web service to obtain movie information, all content and images on the site are contributed and maintained by our users.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2. DEMO CODE AND EXPLAIN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" name="Google Shape;482;p27">
            <a:extLst>
              <a:ext uri="{FF2B5EF4-FFF2-40B4-BE49-F238E27FC236}">
                <a16:creationId xmlns:a16="http://schemas.microsoft.com/office/drawing/2014/main" id="{76343C5F-AC06-427B-B08D-1C36D1D91513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490;p27">
            <a:extLst>
              <a:ext uri="{FF2B5EF4-FFF2-40B4-BE49-F238E27FC236}">
                <a16:creationId xmlns:a16="http://schemas.microsoft.com/office/drawing/2014/main" id="{6D395396-0ADF-44B2-B6BE-97A87F2A6149}"/>
              </a:ext>
            </a:extLst>
          </p:cNvPr>
          <p:cNvGrpSpPr/>
          <p:nvPr/>
        </p:nvGrpSpPr>
        <p:grpSpPr>
          <a:xfrm>
            <a:off x="8452631" y="121910"/>
            <a:ext cx="577210" cy="580282"/>
            <a:chOff x="3095745" y="3805393"/>
            <a:chExt cx="352840" cy="354717"/>
          </a:xfrm>
        </p:grpSpPr>
        <p:sp>
          <p:nvSpPr>
            <p:cNvPr id="8" name="Google Shape;491;p27">
              <a:extLst>
                <a:ext uri="{FF2B5EF4-FFF2-40B4-BE49-F238E27FC236}">
                  <a16:creationId xmlns:a16="http://schemas.microsoft.com/office/drawing/2014/main" id="{E0E24DB4-E0E4-4C93-88DA-DFF918BBC9FA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92;p27">
              <a:extLst>
                <a:ext uri="{FF2B5EF4-FFF2-40B4-BE49-F238E27FC236}">
                  <a16:creationId xmlns:a16="http://schemas.microsoft.com/office/drawing/2014/main" id="{B1915DBA-E5DE-4D38-8BB5-7254472FC989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93;p27">
              <a:extLst>
                <a:ext uri="{FF2B5EF4-FFF2-40B4-BE49-F238E27FC236}">
                  <a16:creationId xmlns:a16="http://schemas.microsoft.com/office/drawing/2014/main" id="{6A850A84-3964-4581-95B5-CC8E00A496AB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94;p27">
              <a:extLst>
                <a:ext uri="{FF2B5EF4-FFF2-40B4-BE49-F238E27FC236}">
                  <a16:creationId xmlns:a16="http://schemas.microsoft.com/office/drawing/2014/main" id="{7F28E0A4-788B-4FB1-BF84-586C09231D25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95;p27">
              <a:extLst>
                <a:ext uri="{FF2B5EF4-FFF2-40B4-BE49-F238E27FC236}">
                  <a16:creationId xmlns:a16="http://schemas.microsoft.com/office/drawing/2014/main" id="{36E880CE-F003-4373-9A4B-00AEFB30F5A6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6;p27">
              <a:extLst>
                <a:ext uri="{FF2B5EF4-FFF2-40B4-BE49-F238E27FC236}">
                  <a16:creationId xmlns:a16="http://schemas.microsoft.com/office/drawing/2014/main" id="{0E491352-4096-4A1F-A79E-765BBEB3A4F9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95929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800" dirty="0"/>
              <a:t>Understanding API Keys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400" b="1" dirty="0"/>
              <a:t>Definition</a:t>
            </a:r>
            <a:r>
              <a:rPr lang="en-US" sz="2400" dirty="0"/>
              <a:t>: API keys are unique identifiers used to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authenticate and authorize</a:t>
            </a:r>
            <a:r>
              <a:rPr lang="en-US" sz="2400" dirty="0"/>
              <a:t> requests to an API.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Purpose</a:t>
            </a:r>
            <a:r>
              <a:rPr lang="en-US" sz="2400" dirty="0"/>
              <a:t>: API keys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are like passwords </a:t>
            </a:r>
            <a:r>
              <a:rPr lang="en-US" sz="2400" dirty="0"/>
              <a:t>that allow access to the API's features and data.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Security</a:t>
            </a:r>
            <a:r>
              <a:rPr lang="en-US" sz="2400" dirty="0"/>
              <a:t>: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control access </a:t>
            </a:r>
            <a:r>
              <a:rPr lang="en-US" sz="2400" dirty="0"/>
              <a:t>to valuable resources.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2. DEMO CODE AND EXPLAIN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" name="Google Shape;482;p27">
            <a:extLst>
              <a:ext uri="{FF2B5EF4-FFF2-40B4-BE49-F238E27FC236}">
                <a16:creationId xmlns:a16="http://schemas.microsoft.com/office/drawing/2014/main" id="{76343C5F-AC06-427B-B08D-1C36D1D91513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490;p27">
            <a:extLst>
              <a:ext uri="{FF2B5EF4-FFF2-40B4-BE49-F238E27FC236}">
                <a16:creationId xmlns:a16="http://schemas.microsoft.com/office/drawing/2014/main" id="{6D395396-0ADF-44B2-B6BE-97A87F2A6149}"/>
              </a:ext>
            </a:extLst>
          </p:cNvPr>
          <p:cNvGrpSpPr/>
          <p:nvPr/>
        </p:nvGrpSpPr>
        <p:grpSpPr>
          <a:xfrm>
            <a:off x="8452631" y="121910"/>
            <a:ext cx="577210" cy="580282"/>
            <a:chOff x="3095745" y="3805393"/>
            <a:chExt cx="352840" cy="354717"/>
          </a:xfrm>
        </p:grpSpPr>
        <p:sp>
          <p:nvSpPr>
            <p:cNvPr id="8" name="Google Shape;491;p27">
              <a:extLst>
                <a:ext uri="{FF2B5EF4-FFF2-40B4-BE49-F238E27FC236}">
                  <a16:creationId xmlns:a16="http://schemas.microsoft.com/office/drawing/2014/main" id="{E0E24DB4-E0E4-4C93-88DA-DFF918BBC9FA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92;p27">
              <a:extLst>
                <a:ext uri="{FF2B5EF4-FFF2-40B4-BE49-F238E27FC236}">
                  <a16:creationId xmlns:a16="http://schemas.microsoft.com/office/drawing/2014/main" id="{B1915DBA-E5DE-4D38-8BB5-7254472FC989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93;p27">
              <a:extLst>
                <a:ext uri="{FF2B5EF4-FFF2-40B4-BE49-F238E27FC236}">
                  <a16:creationId xmlns:a16="http://schemas.microsoft.com/office/drawing/2014/main" id="{6A850A84-3964-4581-95B5-CC8E00A496AB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94;p27">
              <a:extLst>
                <a:ext uri="{FF2B5EF4-FFF2-40B4-BE49-F238E27FC236}">
                  <a16:creationId xmlns:a16="http://schemas.microsoft.com/office/drawing/2014/main" id="{7F28E0A4-788B-4FB1-BF84-586C09231D25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95;p27">
              <a:extLst>
                <a:ext uri="{FF2B5EF4-FFF2-40B4-BE49-F238E27FC236}">
                  <a16:creationId xmlns:a16="http://schemas.microsoft.com/office/drawing/2014/main" id="{36E880CE-F003-4373-9A4B-00AEFB30F5A6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6;p27">
              <a:extLst>
                <a:ext uri="{FF2B5EF4-FFF2-40B4-BE49-F238E27FC236}">
                  <a16:creationId xmlns:a16="http://schemas.microsoft.com/office/drawing/2014/main" id="{0E491352-4096-4A1F-A79E-765BBEB3A4F9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63403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800" dirty="0"/>
              <a:t>Securing API Keys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400" b="1" dirty="0"/>
              <a:t>Best Practices</a:t>
            </a:r>
            <a:r>
              <a:rPr lang="en-US" sz="2400" dirty="0"/>
              <a:t>: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Never hard-code API keys in your source code</a:t>
            </a:r>
            <a:r>
              <a:rPr lang="en-US" sz="2400" dirty="0"/>
              <a:t>. Use environment variables or separate configuration files.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Example: Demo code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2. DEMO CODE AND EXPLAIN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" name="Google Shape;482;p27">
            <a:extLst>
              <a:ext uri="{FF2B5EF4-FFF2-40B4-BE49-F238E27FC236}">
                <a16:creationId xmlns:a16="http://schemas.microsoft.com/office/drawing/2014/main" id="{76343C5F-AC06-427B-B08D-1C36D1D91513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490;p27">
            <a:extLst>
              <a:ext uri="{FF2B5EF4-FFF2-40B4-BE49-F238E27FC236}">
                <a16:creationId xmlns:a16="http://schemas.microsoft.com/office/drawing/2014/main" id="{6D395396-0ADF-44B2-B6BE-97A87F2A6149}"/>
              </a:ext>
            </a:extLst>
          </p:cNvPr>
          <p:cNvGrpSpPr/>
          <p:nvPr/>
        </p:nvGrpSpPr>
        <p:grpSpPr>
          <a:xfrm>
            <a:off x="8452631" y="121910"/>
            <a:ext cx="577210" cy="580282"/>
            <a:chOff x="3095745" y="3805393"/>
            <a:chExt cx="352840" cy="354717"/>
          </a:xfrm>
        </p:grpSpPr>
        <p:sp>
          <p:nvSpPr>
            <p:cNvPr id="8" name="Google Shape;491;p27">
              <a:extLst>
                <a:ext uri="{FF2B5EF4-FFF2-40B4-BE49-F238E27FC236}">
                  <a16:creationId xmlns:a16="http://schemas.microsoft.com/office/drawing/2014/main" id="{E0E24DB4-E0E4-4C93-88DA-DFF918BBC9FA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92;p27">
              <a:extLst>
                <a:ext uri="{FF2B5EF4-FFF2-40B4-BE49-F238E27FC236}">
                  <a16:creationId xmlns:a16="http://schemas.microsoft.com/office/drawing/2014/main" id="{B1915DBA-E5DE-4D38-8BB5-7254472FC989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93;p27">
              <a:extLst>
                <a:ext uri="{FF2B5EF4-FFF2-40B4-BE49-F238E27FC236}">
                  <a16:creationId xmlns:a16="http://schemas.microsoft.com/office/drawing/2014/main" id="{6A850A84-3964-4581-95B5-CC8E00A496AB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94;p27">
              <a:extLst>
                <a:ext uri="{FF2B5EF4-FFF2-40B4-BE49-F238E27FC236}">
                  <a16:creationId xmlns:a16="http://schemas.microsoft.com/office/drawing/2014/main" id="{7F28E0A4-788B-4FB1-BF84-586C09231D25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95;p27">
              <a:extLst>
                <a:ext uri="{FF2B5EF4-FFF2-40B4-BE49-F238E27FC236}">
                  <a16:creationId xmlns:a16="http://schemas.microsoft.com/office/drawing/2014/main" id="{36E880CE-F003-4373-9A4B-00AEFB30F5A6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6;p27">
              <a:extLst>
                <a:ext uri="{FF2B5EF4-FFF2-40B4-BE49-F238E27FC236}">
                  <a16:creationId xmlns:a16="http://schemas.microsoft.com/office/drawing/2014/main" id="{0E491352-4096-4A1F-A79E-765BBEB3A4F9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39448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800" dirty="0"/>
              <a:t>Step to do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400" dirty="0"/>
              <a:t>Get APIs key in website by Email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Create new key.py file and paste your key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Code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2. DEMO CODE AND EXPLAIN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" name="Google Shape;482;p27">
            <a:extLst>
              <a:ext uri="{FF2B5EF4-FFF2-40B4-BE49-F238E27FC236}">
                <a16:creationId xmlns:a16="http://schemas.microsoft.com/office/drawing/2014/main" id="{76343C5F-AC06-427B-B08D-1C36D1D91513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490;p27">
            <a:extLst>
              <a:ext uri="{FF2B5EF4-FFF2-40B4-BE49-F238E27FC236}">
                <a16:creationId xmlns:a16="http://schemas.microsoft.com/office/drawing/2014/main" id="{6D395396-0ADF-44B2-B6BE-97A87F2A6149}"/>
              </a:ext>
            </a:extLst>
          </p:cNvPr>
          <p:cNvGrpSpPr/>
          <p:nvPr/>
        </p:nvGrpSpPr>
        <p:grpSpPr>
          <a:xfrm>
            <a:off x="8452631" y="121910"/>
            <a:ext cx="577210" cy="580282"/>
            <a:chOff x="3095745" y="3805393"/>
            <a:chExt cx="352840" cy="354717"/>
          </a:xfrm>
        </p:grpSpPr>
        <p:sp>
          <p:nvSpPr>
            <p:cNvPr id="8" name="Google Shape;491;p27">
              <a:extLst>
                <a:ext uri="{FF2B5EF4-FFF2-40B4-BE49-F238E27FC236}">
                  <a16:creationId xmlns:a16="http://schemas.microsoft.com/office/drawing/2014/main" id="{E0E24DB4-E0E4-4C93-88DA-DFF918BBC9FA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92;p27">
              <a:extLst>
                <a:ext uri="{FF2B5EF4-FFF2-40B4-BE49-F238E27FC236}">
                  <a16:creationId xmlns:a16="http://schemas.microsoft.com/office/drawing/2014/main" id="{B1915DBA-E5DE-4D38-8BB5-7254472FC989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93;p27">
              <a:extLst>
                <a:ext uri="{FF2B5EF4-FFF2-40B4-BE49-F238E27FC236}">
                  <a16:creationId xmlns:a16="http://schemas.microsoft.com/office/drawing/2014/main" id="{6A850A84-3964-4581-95B5-CC8E00A496AB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94;p27">
              <a:extLst>
                <a:ext uri="{FF2B5EF4-FFF2-40B4-BE49-F238E27FC236}">
                  <a16:creationId xmlns:a16="http://schemas.microsoft.com/office/drawing/2014/main" id="{7F28E0A4-788B-4FB1-BF84-586C09231D25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95;p27">
              <a:extLst>
                <a:ext uri="{FF2B5EF4-FFF2-40B4-BE49-F238E27FC236}">
                  <a16:creationId xmlns:a16="http://schemas.microsoft.com/office/drawing/2014/main" id="{36E880CE-F003-4373-9A4B-00AEFB30F5A6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6;p27">
              <a:extLst>
                <a:ext uri="{FF2B5EF4-FFF2-40B4-BE49-F238E27FC236}">
                  <a16:creationId xmlns:a16="http://schemas.microsoft.com/office/drawing/2014/main" id="{0E491352-4096-4A1F-A79E-765BBEB3A4F9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17743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800" dirty="0"/>
              <a:t>Introduction to Query Parameters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Query parameters</a:t>
            </a:r>
            <a:r>
              <a:rPr lang="en-US" sz="2400" dirty="0"/>
              <a:t> are a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set of key-value pairs </a:t>
            </a:r>
            <a:r>
              <a:rPr lang="en-US" sz="2400" dirty="0"/>
              <a:t>in the URL used to specify and request specific data from an API.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For example, </a:t>
            </a:r>
            <a:r>
              <a:rPr lang="en-US" sz="2400" dirty="0">
                <a:hlinkClick r:id="rId3"/>
              </a:rPr>
              <a:t>https://api.example.com/data?param1=value1&amp;param2=value2</a:t>
            </a:r>
            <a:r>
              <a:rPr lang="en-US" sz="2400" dirty="0"/>
              <a:t>.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2. DEMO CODE AND EXPLAIN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" name="Google Shape;482;p27">
            <a:extLst>
              <a:ext uri="{FF2B5EF4-FFF2-40B4-BE49-F238E27FC236}">
                <a16:creationId xmlns:a16="http://schemas.microsoft.com/office/drawing/2014/main" id="{76343C5F-AC06-427B-B08D-1C36D1D91513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490;p27">
            <a:extLst>
              <a:ext uri="{FF2B5EF4-FFF2-40B4-BE49-F238E27FC236}">
                <a16:creationId xmlns:a16="http://schemas.microsoft.com/office/drawing/2014/main" id="{6D395396-0ADF-44B2-B6BE-97A87F2A6149}"/>
              </a:ext>
            </a:extLst>
          </p:cNvPr>
          <p:cNvGrpSpPr/>
          <p:nvPr/>
        </p:nvGrpSpPr>
        <p:grpSpPr>
          <a:xfrm>
            <a:off x="8452631" y="121910"/>
            <a:ext cx="577210" cy="580282"/>
            <a:chOff x="3095745" y="3805393"/>
            <a:chExt cx="352840" cy="354717"/>
          </a:xfrm>
        </p:grpSpPr>
        <p:sp>
          <p:nvSpPr>
            <p:cNvPr id="8" name="Google Shape;491;p27">
              <a:extLst>
                <a:ext uri="{FF2B5EF4-FFF2-40B4-BE49-F238E27FC236}">
                  <a16:creationId xmlns:a16="http://schemas.microsoft.com/office/drawing/2014/main" id="{E0E24DB4-E0E4-4C93-88DA-DFF918BBC9FA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92;p27">
              <a:extLst>
                <a:ext uri="{FF2B5EF4-FFF2-40B4-BE49-F238E27FC236}">
                  <a16:creationId xmlns:a16="http://schemas.microsoft.com/office/drawing/2014/main" id="{B1915DBA-E5DE-4D38-8BB5-7254472FC989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93;p27">
              <a:extLst>
                <a:ext uri="{FF2B5EF4-FFF2-40B4-BE49-F238E27FC236}">
                  <a16:creationId xmlns:a16="http://schemas.microsoft.com/office/drawing/2014/main" id="{6A850A84-3964-4581-95B5-CC8E00A496AB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94;p27">
              <a:extLst>
                <a:ext uri="{FF2B5EF4-FFF2-40B4-BE49-F238E27FC236}">
                  <a16:creationId xmlns:a16="http://schemas.microsoft.com/office/drawing/2014/main" id="{7F28E0A4-788B-4FB1-BF84-586C09231D25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95;p27">
              <a:extLst>
                <a:ext uri="{FF2B5EF4-FFF2-40B4-BE49-F238E27FC236}">
                  <a16:creationId xmlns:a16="http://schemas.microsoft.com/office/drawing/2014/main" id="{36E880CE-F003-4373-9A4B-00AEFB30F5A6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6;p27">
              <a:extLst>
                <a:ext uri="{FF2B5EF4-FFF2-40B4-BE49-F238E27FC236}">
                  <a16:creationId xmlns:a16="http://schemas.microsoft.com/office/drawing/2014/main" id="{0E491352-4096-4A1F-A79E-765BBEB3A4F9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31380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800" dirty="0"/>
              <a:t>Introduction to Query Parameters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Purpose and Structure </a:t>
            </a:r>
          </a:p>
          <a:p>
            <a:pPr marL="0" indent="0">
              <a:buNone/>
            </a:pPr>
            <a:r>
              <a:rPr lang="en-US" sz="2400" dirty="0"/>
              <a:t>They are used to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filter, sort, or customize </a:t>
            </a:r>
            <a:r>
              <a:rPr lang="en-US" sz="2400" dirty="0"/>
              <a:t>the API response.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They follow the format: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?key1=value1&amp;key2=value2</a:t>
            </a:r>
            <a:r>
              <a:rPr lang="en-US" sz="2400" dirty="0"/>
              <a:t>, starting with a question mark ? and separated by the ampersand &amp;."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2. DEMO CODE AND EXPLAIN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" name="Google Shape;482;p27">
            <a:extLst>
              <a:ext uri="{FF2B5EF4-FFF2-40B4-BE49-F238E27FC236}">
                <a16:creationId xmlns:a16="http://schemas.microsoft.com/office/drawing/2014/main" id="{76343C5F-AC06-427B-B08D-1C36D1D91513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490;p27">
            <a:extLst>
              <a:ext uri="{FF2B5EF4-FFF2-40B4-BE49-F238E27FC236}">
                <a16:creationId xmlns:a16="http://schemas.microsoft.com/office/drawing/2014/main" id="{6D395396-0ADF-44B2-B6BE-97A87F2A6149}"/>
              </a:ext>
            </a:extLst>
          </p:cNvPr>
          <p:cNvGrpSpPr/>
          <p:nvPr/>
        </p:nvGrpSpPr>
        <p:grpSpPr>
          <a:xfrm>
            <a:off x="8452631" y="121910"/>
            <a:ext cx="577210" cy="580282"/>
            <a:chOff x="3095745" y="3805393"/>
            <a:chExt cx="352840" cy="354717"/>
          </a:xfrm>
        </p:grpSpPr>
        <p:sp>
          <p:nvSpPr>
            <p:cNvPr id="8" name="Google Shape;491;p27">
              <a:extLst>
                <a:ext uri="{FF2B5EF4-FFF2-40B4-BE49-F238E27FC236}">
                  <a16:creationId xmlns:a16="http://schemas.microsoft.com/office/drawing/2014/main" id="{E0E24DB4-E0E4-4C93-88DA-DFF918BBC9FA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92;p27">
              <a:extLst>
                <a:ext uri="{FF2B5EF4-FFF2-40B4-BE49-F238E27FC236}">
                  <a16:creationId xmlns:a16="http://schemas.microsoft.com/office/drawing/2014/main" id="{B1915DBA-E5DE-4D38-8BB5-7254472FC989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93;p27">
              <a:extLst>
                <a:ext uri="{FF2B5EF4-FFF2-40B4-BE49-F238E27FC236}">
                  <a16:creationId xmlns:a16="http://schemas.microsoft.com/office/drawing/2014/main" id="{6A850A84-3964-4581-95B5-CC8E00A496AB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94;p27">
              <a:extLst>
                <a:ext uri="{FF2B5EF4-FFF2-40B4-BE49-F238E27FC236}">
                  <a16:creationId xmlns:a16="http://schemas.microsoft.com/office/drawing/2014/main" id="{7F28E0A4-788B-4FB1-BF84-586C09231D25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95;p27">
              <a:extLst>
                <a:ext uri="{FF2B5EF4-FFF2-40B4-BE49-F238E27FC236}">
                  <a16:creationId xmlns:a16="http://schemas.microsoft.com/office/drawing/2014/main" id="{36E880CE-F003-4373-9A4B-00AEFB30F5A6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6;p27">
              <a:extLst>
                <a:ext uri="{FF2B5EF4-FFF2-40B4-BE49-F238E27FC236}">
                  <a16:creationId xmlns:a16="http://schemas.microsoft.com/office/drawing/2014/main" id="{0E491352-4096-4A1F-A79E-765BBEB3A4F9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63740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 dirty="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 dirty="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 dirty="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 dirty="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{3D2EF1C7-3A08-4B58-98D8-608E85DC8553}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{3D2EF1C7-3A08-4B58-98D8-608E85DC8553}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{3D2EF1C7-3A08-4B58-98D8-608E85DC8553}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{3D2EF1C7-3A08-4B58-98D8-608E85DC8553}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362700" y="3168200"/>
            <a:ext cx="255539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YOUR TURN TO CODE</a:t>
            </a:r>
            <a:endParaRPr dirty="0"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5994406" y="3829675"/>
            <a:ext cx="3088633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dirty="0"/>
              <a:t>Debug and edit with your ideas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037560" y="3183440"/>
            <a:ext cx="270335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 CODE AND EXPLAIN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423200" y="316058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APIs</a:t>
            </a:r>
            <a:endParaRPr dirty="0"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0" y="3829680"/>
            <a:ext cx="282702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dirty="0"/>
              <a:t>Key concepts of APIs and other things to know</a:t>
            </a:r>
            <a:endParaRPr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2827020" y="3829680"/>
            <a:ext cx="297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Great example to demonstrate the use of APIs in Python</a:t>
            </a: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128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What is an API?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Definition</a:t>
            </a:r>
            <a:r>
              <a:rPr lang="en-US" sz="2400" dirty="0"/>
              <a:t>: An API (Application Programming Interface) is a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set of rules and protocols</a:t>
            </a:r>
            <a:r>
              <a:rPr lang="en-US" sz="2400" dirty="0"/>
              <a:t> for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building and interacting</a:t>
            </a:r>
            <a:r>
              <a:rPr lang="en-US" sz="2400" dirty="0"/>
              <a:t> with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software applications</a:t>
            </a:r>
            <a:r>
              <a:rPr lang="en-US" sz="2400" dirty="0"/>
              <a:t>.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1. APIs</a:t>
            </a:r>
            <a:endParaRPr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Google Shape;481;p27">
            <a:extLst>
              <a:ext uri="{FF2B5EF4-FFF2-40B4-BE49-F238E27FC236}">
                <a16:creationId xmlns:a16="http://schemas.microsoft.com/office/drawing/2014/main" id="{BF105552-21C9-42EC-B5B4-396AB6DA094E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489;p27">
            <a:extLst>
              <a:ext uri="{FF2B5EF4-FFF2-40B4-BE49-F238E27FC236}">
                <a16:creationId xmlns:a16="http://schemas.microsoft.com/office/drawing/2014/main" id="{45C6C690-7B6A-425B-859C-F5372045DEBC}"/>
              </a:ext>
            </a:extLst>
          </p:cNvPr>
          <p:cNvSpPr/>
          <p:nvPr/>
        </p:nvSpPr>
        <p:spPr>
          <a:xfrm>
            <a:off x="8443349" y="10651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128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What is an API?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Analogy</a:t>
            </a:r>
            <a:r>
              <a:rPr lang="en-US" sz="2400" dirty="0"/>
              <a:t>: Compare an API to a waiter in a restaurant - the intermediary that takes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your order </a:t>
            </a:r>
            <a:r>
              <a:rPr lang="en-US" sz="2400" dirty="0"/>
              <a:t>(request) to the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kitchen</a:t>
            </a:r>
            <a:r>
              <a:rPr lang="en-US" sz="2400" dirty="0"/>
              <a:t> (system) and brings back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your food </a:t>
            </a:r>
            <a:r>
              <a:rPr lang="en-US" sz="2400" dirty="0"/>
              <a:t>(response).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1. APIs</a:t>
            </a:r>
            <a:endParaRPr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Google Shape;481;p27">
            <a:extLst>
              <a:ext uri="{FF2B5EF4-FFF2-40B4-BE49-F238E27FC236}">
                <a16:creationId xmlns:a16="http://schemas.microsoft.com/office/drawing/2014/main" id="{BF105552-21C9-42EC-B5B4-396AB6DA094E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489;p27">
            <a:extLst>
              <a:ext uri="{FF2B5EF4-FFF2-40B4-BE49-F238E27FC236}">
                <a16:creationId xmlns:a16="http://schemas.microsoft.com/office/drawing/2014/main" id="{45C6C690-7B6A-425B-859C-F5372045DEBC}"/>
              </a:ext>
            </a:extLst>
          </p:cNvPr>
          <p:cNvSpPr/>
          <p:nvPr/>
        </p:nvSpPr>
        <p:spPr>
          <a:xfrm>
            <a:off x="8443349" y="10651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4254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128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What is an API?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Use Cases</a:t>
            </a:r>
            <a:r>
              <a:rPr lang="en-US" sz="2400" dirty="0"/>
              <a:t>: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integration between different software systems</a:t>
            </a:r>
            <a:r>
              <a:rPr lang="en-US" sz="2400" dirty="0"/>
              <a:t>, like accessing a database or fetching data from a remote server.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1. APIs</a:t>
            </a:r>
            <a:endParaRPr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Google Shape;481;p27">
            <a:extLst>
              <a:ext uri="{FF2B5EF4-FFF2-40B4-BE49-F238E27FC236}">
                <a16:creationId xmlns:a16="http://schemas.microsoft.com/office/drawing/2014/main" id="{BF105552-21C9-42EC-B5B4-396AB6DA094E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489;p27">
            <a:extLst>
              <a:ext uri="{FF2B5EF4-FFF2-40B4-BE49-F238E27FC236}">
                <a16:creationId xmlns:a16="http://schemas.microsoft.com/office/drawing/2014/main" id="{45C6C690-7B6A-425B-859C-F5372045DEBC}"/>
              </a:ext>
            </a:extLst>
          </p:cNvPr>
          <p:cNvSpPr/>
          <p:nvPr/>
        </p:nvSpPr>
        <p:spPr>
          <a:xfrm>
            <a:off x="8443349" y="10651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4004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128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Type of APIs?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Web APIs</a:t>
            </a:r>
            <a:r>
              <a:rPr lang="en-US" sz="2400" dirty="0"/>
              <a:t>: Designed for both server-to-server communication and browser-to-server communication. Used widely in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web applications</a:t>
            </a:r>
            <a:r>
              <a:rPr lang="en-US" sz="24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RESTful APIs</a:t>
            </a:r>
            <a:r>
              <a:rPr lang="en-US" sz="2400" dirty="0"/>
              <a:t>: An architectural style for networked applications,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using HTTP requests to access and use data</a:t>
            </a:r>
            <a:r>
              <a:rPr lang="en-US" sz="2400" dirty="0"/>
              <a:t>. Most common type of web API.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1. APIs</a:t>
            </a:r>
            <a:endParaRPr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Google Shape;481;p27">
            <a:extLst>
              <a:ext uri="{FF2B5EF4-FFF2-40B4-BE49-F238E27FC236}">
                <a16:creationId xmlns:a16="http://schemas.microsoft.com/office/drawing/2014/main" id="{BF105552-21C9-42EC-B5B4-396AB6DA094E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489;p27">
            <a:extLst>
              <a:ext uri="{FF2B5EF4-FFF2-40B4-BE49-F238E27FC236}">
                <a16:creationId xmlns:a16="http://schemas.microsoft.com/office/drawing/2014/main" id="{45C6C690-7B6A-425B-859C-F5372045DEBC}"/>
              </a:ext>
            </a:extLst>
          </p:cNvPr>
          <p:cNvSpPr/>
          <p:nvPr/>
        </p:nvSpPr>
        <p:spPr>
          <a:xfrm>
            <a:off x="8443349" y="10651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8988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128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Type of APIs?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SOAP APIs</a:t>
            </a:r>
            <a:r>
              <a:rPr lang="en-US" sz="2400" dirty="0"/>
              <a:t>: A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protocol</a:t>
            </a:r>
            <a:r>
              <a:rPr lang="en-US" sz="2400" dirty="0"/>
              <a:t> for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exchanging structured information</a:t>
            </a:r>
            <a:r>
              <a:rPr lang="en-US" sz="2400" dirty="0"/>
              <a:t> in the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implementation</a:t>
            </a:r>
            <a:r>
              <a:rPr lang="en-US" sz="2400" dirty="0"/>
              <a:t> of web services.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Library/Framework APIs</a:t>
            </a:r>
            <a:r>
              <a:rPr lang="en-US" sz="2400" dirty="0"/>
              <a:t>: APIs provided by software libraries or frameworks to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extend their functionalities</a:t>
            </a:r>
            <a:r>
              <a:rPr lang="en-US" sz="24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1. APIs</a:t>
            </a:r>
            <a:endParaRPr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Google Shape;481;p27">
            <a:extLst>
              <a:ext uri="{FF2B5EF4-FFF2-40B4-BE49-F238E27FC236}">
                <a16:creationId xmlns:a16="http://schemas.microsoft.com/office/drawing/2014/main" id="{BF105552-21C9-42EC-B5B4-396AB6DA094E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489;p27">
            <a:extLst>
              <a:ext uri="{FF2B5EF4-FFF2-40B4-BE49-F238E27FC236}">
                <a16:creationId xmlns:a16="http://schemas.microsoft.com/office/drawing/2014/main" id="{45C6C690-7B6A-425B-859C-F5372045DEBC}"/>
              </a:ext>
            </a:extLst>
          </p:cNvPr>
          <p:cNvSpPr/>
          <p:nvPr/>
        </p:nvSpPr>
        <p:spPr>
          <a:xfrm>
            <a:off x="8443349" y="10651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0823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Importance of APIs?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Data Exchange</a:t>
            </a:r>
            <a:r>
              <a:rPr lang="en-US" sz="2400" dirty="0"/>
              <a:t>: APIs are crucial for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exchanging data between different software systems</a:t>
            </a:r>
            <a:r>
              <a:rPr lang="en-US" sz="24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Automation</a:t>
            </a:r>
            <a:r>
              <a:rPr lang="en-US" sz="2400" dirty="0"/>
              <a:t>: They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automate tasks, saving time and effort</a:t>
            </a:r>
            <a:r>
              <a:rPr lang="en-US" sz="2400" dirty="0"/>
              <a:t> for developers and businesses.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Connectivity</a:t>
            </a:r>
            <a:r>
              <a:rPr lang="en-US" sz="2400" dirty="0"/>
              <a:t>: APIs provide a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standard way </a:t>
            </a:r>
            <a:r>
              <a:rPr lang="en-US" sz="2400" dirty="0"/>
              <a:t>of connecting different software components, crucial in today’s interconnected world.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1. APIs</a:t>
            </a:r>
            <a:endParaRPr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Google Shape;481;p27">
            <a:extLst>
              <a:ext uri="{FF2B5EF4-FFF2-40B4-BE49-F238E27FC236}">
                <a16:creationId xmlns:a16="http://schemas.microsoft.com/office/drawing/2014/main" id="{BF105552-21C9-42EC-B5B4-396AB6DA094E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489;p27">
            <a:extLst>
              <a:ext uri="{FF2B5EF4-FFF2-40B4-BE49-F238E27FC236}">
                <a16:creationId xmlns:a16="http://schemas.microsoft.com/office/drawing/2014/main" id="{45C6C690-7B6A-425B-859C-F5372045DEBC}"/>
              </a:ext>
            </a:extLst>
          </p:cNvPr>
          <p:cNvSpPr/>
          <p:nvPr/>
        </p:nvSpPr>
        <p:spPr>
          <a:xfrm>
            <a:off x="8443349" y="10651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2824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67890" y="577800"/>
            <a:ext cx="7584707" cy="4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800" dirty="0"/>
              <a:t>Introduction to the requests Library in Python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Overview</a:t>
            </a:r>
            <a:r>
              <a:rPr lang="en-US" sz="2400" dirty="0"/>
              <a:t>: The requests library is a Python library used to make HTTP requests easily.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Installation</a:t>
            </a:r>
            <a:r>
              <a:rPr lang="en-US" sz="2400" dirty="0"/>
              <a:t>: </a:t>
            </a:r>
            <a:r>
              <a:rPr lang="en-US" sz="2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python3 -m pip install requests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83198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1. APIs</a:t>
            </a:r>
            <a:endParaRPr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Google Shape;481;p27">
            <a:extLst>
              <a:ext uri="{FF2B5EF4-FFF2-40B4-BE49-F238E27FC236}">
                <a16:creationId xmlns:a16="http://schemas.microsoft.com/office/drawing/2014/main" id="{BF105552-21C9-42EC-B5B4-396AB6DA094E}"/>
              </a:ext>
            </a:extLst>
          </p:cNvPr>
          <p:cNvSpPr/>
          <p:nvPr/>
        </p:nvSpPr>
        <p:spPr>
          <a:xfrm>
            <a:off x="8319900" y="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489;p27">
            <a:extLst>
              <a:ext uri="{FF2B5EF4-FFF2-40B4-BE49-F238E27FC236}">
                <a16:creationId xmlns:a16="http://schemas.microsoft.com/office/drawing/2014/main" id="{45C6C690-7B6A-425B-859C-F5372045DEBC}"/>
              </a:ext>
            </a:extLst>
          </p:cNvPr>
          <p:cNvSpPr/>
          <p:nvPr/>
        </p:nvSpPr>
        <p:spPr>
          <a:xfrm>
            <a:off x="8443349" y="10651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7696588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769</Words>
  <Application>Microsoft Office PowerPoint</Application>
  <PresentationFormat>Trình chiếu Trên màn hình (16:9)</PresentationFormat>
  <Paragraphs>125</Paragraphs>
  <Slides>29</Slides>
  <Notes>29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10</vt:i4>
      </vt:variant>
      <vt:variant>
        <vt:lpstr>Chủ đề</vt:lpstr>
      </vt:variant>
      <vt:variant>
        <vt:i4>2</vt:i4>
      </vt:variant>
      <vt:variant>
        <vt:lpstr>Tiêu đề Bản chiếu</vt:lpstr>
      </vt:variant>
      <vt:variant>
        <vt:i4>29</vt:i4>
      </vt:variant>
    </vt:vector>
  </HeadingPairs>
  <TitlesOfParts>
    <vt:vector size="41" baseType="lpstr">
      <vt:lpstr>Advent Pro SemiBold</vt:lpstr>
      <vt:lpstr>Amatic SC</vt:lpstr>
      <vt:lpstr>Proxima Nova</vt:lpstr>
      <vt:lpstr>Fira Sans Extra Condensed Medium</vt:lpstr>
      <vt:lpstr>Calibri</vt:lpstr>
      <vt:lpstr>Roboto Medium</vt:lpstr>
      <vt:lpstr>Maven Pro</vt:lpstr>
      <vt:lpstr>Proxima Nova Semibold</vt:lpstr>
      <vt:lpstr>Share Tech</vt:lpstr>
      <vt:lpstr>Arial</vt:lpstr>
      <vt:lpstr>Data Science Consulting by Slidesgo</vt:lpstr>
      <vt:lpstr>Slidesgo Final Pages</vt:lpstr>
      <vt:lpstr>DATA ANALYST WITH PYTHON</vt:lpstr>
      <vt:lpstr>YOUR TURN TO CODE</vt:lpstr>
      <vt:lpstr>1. APIs</vt:lpstr>
      <vt:lpstr>1. APIs</vt:lpstr>
      <vt:lpstr>1. APIs</vt:lpstr>
      <vt:lpstr>1. APIs</vt:lpstr>
      <vt:lpstr>1. APIs</vt:lpstr>
      <vt:lpstr>1. APIs</vt:lpstr>
      <vt:lpstr>1. APIs</vt:lpstr>
      <vt:lpstr>2. DEMO CODE AND EXPLAIN</vt:lpstr>
      <vt:lpstr>2. DEMO CODE AND EXPLAIN</vt:lpstr>
      <vt:lpstr>2. DEMO CODE AND EXPLAIN</vt:lpstr>
      <vt:lpstr>2. DEMO CODE AND EXPLAIN</vt:lpstr>
      <vt:lpstr>2. DEMO CODE AND EXPLAIN</vt:lpstr>
      <vt:lpstr>2. DEMO CODE AND EXPLAIN</vt:lpstr>
      <vt:lpstr>Use our editable graphic resources...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ANALYST WITH PYTHON</dc:title>
  <cp:lastModifiedBy>Tuong</cp:lastModifiedBy>
  <cp:revision>24</cp:revision>
  <dcterms:modified xsi:type="dcterms:W3CDTF">2024-01-10T04:59:17Z</dcterms:modified>
</cp:coreProperties>
</file>